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382" r:id="rId2"/>
    <p:sldId id="383" r:id="rId3"/>
    <p:sldId id="384" r:id="rId4"/>
    <p:sldId id="398" r:id="rId5"/>
    <p:sldId id="385" r:id="rId6"/>
    <p:sldId id="386" r:id="rId7"/>
    <p:sldId id="403" r:id="rId8"/>
    <p:sldId id="392" r:id="rId9"/>
    <p:sldId id="418" r:id="rId10"/>
    <p:sldId id="393" r:id="rId11"/>
    <p:sldId id="405" r:id="rId12"/>
    <p:sldId id="426" r:id="rId13"/>
    <p:sldId id="406" r:id="rId14"/>
    <p:sldId id="427" r:id="rId15"/>
    <p:sldId id="395" r:id="rId16"/>
    <p:sldId id="429" r:id="rId17"/>
    <p:sldId id="430" r:id="rId18"/>
    <p:sldId id="431" r:id="rId19"/>
    <p:sldId id="415" r:id="rId20"/>
    <p:sldId id="413" r:id="rId21"/>
    <p:sldId id="335" r:id="rId22"/>
  </p:sldIdLst>
  <p:sldSz cx="9144000" cy="6858000" type="screen4x3"/>
  <p:notesSz cx="6858000" cy="9144000"/>
  <p:embeddedFontLst>
    <p:embeddedFont>
      <p:font typeface="Arial Nova Light" panose="020B0304020202020204" pitchFamily="34" charset="0"/>
      <p:regular r:id="rId24"/>
      <p:italic r:id="rId25"/>
    </p:embeddedFont>
    <p:embeddedFont>
      <p:font typeface="Bahnschrift SemiBold" panose="020B0502040204020203" pitchFamily="34" charset="0"/>
      <p:bold r:id="rId26"/>
    </p:embeddedFont>
    <p:embeddedFont>
      <p:font typeface="Bahnschrift SemiBold Condensed" panose="020B0502040204020203" pitchFamily="34" charset="0"/>
      <p:bold r:id="rId27"/>
    </p:embeddedFont>
    <p:embeddedFont>
      <p:font typeface="Bahnschrift SemiBold SemiCondensed" panose="020B0502040204020203" pitchFamily="34" charset="0"/>
      <p:bold r:id="rId28"/>
    </p:embeddedFont>
    <p:embeddedFont>
      <p:font typeface="Book Antiqua" panose="02040602050305030304" pitchFamily="18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" panose="02040503050406030204" pitchFamily="18" charset="0"/>
      <p:regular r:id="rId37"/>
      <p:bold r:id="rId38"/>
      <p:italic r:id="rId39"/>
      <p:boldItalic r:id="rId40"/>
    </p:embeddedFont>
    <p:embeddedFont>
      <p:font typeface="Source Sans Pro" panose="020B050303040302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E59"/>
    <a:srgbClr val="757575"/>
    <a:srgbClr val="FFFFFF"/>
    <a:srgbClr val="1F4E79"/>
    <a:srgbClr val="F5F5F5"/>
    <a:srgbClr val="122535"/>
    <a:srgbClr val="726472"/>
    <a:srgbClr val="333333"/>
    <a:srgbClr val="32BF71"/>
    <a:srgbClr val="E8F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554" y="84"/>
      </p:cViewPr>
      <p:guideLst>
        <p:guide orient="horz" pos="2158"/>
        <p:guide pos="2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25048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19813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4835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1376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60897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9047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6501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61262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63717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7311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 descr="Picture 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07504" y="260648"/>
            <a:ext cx="6912768" cy="49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Source Sans Pro" panose="020B0503030403020204"/>
              <a:buNone/>
              <a:defRPr sz="3200" b="1" i="0" u="none" strike="noStrike" cap="none">
                <a:solidFill>
                  <a:srgbClr val="1F4E79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4586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Book Antiqua" panose="02040602050305030304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30" name="Google Shape;30;p3" descr="C:\Users\Gaurav Somani\Desktop\Images\ms lOGO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089776" y="170632"/>
            <a:ext cx="2054223" cy="45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 descr="Picture 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107504" y="170632"/>
            <a:ext cx="6982272" cy="59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Source Sans Pro" panose="020B0503030403020204"/>
              <a:buNone/>
              <a:defRPr sz="3200" b="1" i="0" u="none" strike="noStrike" cap="none">
                <a:solidFill>
                  <a:srgbClr val="1F4E79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4586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Book Antiqua" panose="02040602050305030304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37" name="Google Shape;37;p4" descr="C:\Users\Gaurav Somani\Desktop\Images\ms lOGO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089776" y="170632"/>
            <a:ext cx="2054223" cy="45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 panose="02040503050406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4586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4586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 panose="02040503050406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4586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4586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 panose="02040503050406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4586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4586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4586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Book Antiqua" panose="02040602050305030304"/>
              <a:buNone/>
              <a:defRPr sz="1400">
                <a:latin typeface="Book Antiqua" panose="02040602050305030304"/>
                <a:ea typeface="Book Antiqua" panose="02040602050305030304"/>
                <a:cs typeface="Book Antiqua" panose="02040602050305030304"/>
                <a:sym typeface="Book Antiqua" panose="02040602050305030304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Picture 2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 panose="02040503050406030204"/>
              <a:buNone/>
              <a:defRPr sz="44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4586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Book Antiqua" panose="02040602050305030304"/>
              <a:buNone/>
              <a:defRPr sz="1600" b="1" i="0" u="none" strike="noStrike" cap="none">
                <a:solidFill>
                  <a:srgbClr val="002060"/>
                </a:solidFill>
                <a:latin typeface="Book Antiqua" panose="02040602050305030304"/>
                <a:ea typeface="Book Antiqua" panose="02040602050305030304"/>
                <a:cs typeface="Book Antiqua" panose="02040602050305030304"/>
                <a:sym typeface="Book Antiqua" panose="020406020503050303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002060"/>
                </a:solidFill>
                <a:latin typeface="Book Antiqua" panose="02040602050305030304"/>
                <a:ea typeface="Book Antiqua" panose="02040602050305030304"/>
                <a:cs typeface="Book Antiqua" panose="02040602050305030304"/>
                <a:sym typeface="Book Antiqua" panose="020406020503050303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16" name="Google Shape;16;p1" descr="C:\Users\Gaurav Somani\Desktop\Images\ms lOGO.png"/>
          <p:cNvPicPr preferRelativeResize="0"/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7089776" y="170632"/>
            <a:ext cx="2054223" cy="45005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3191" y="1159497"/>
            <a:ext cx="6466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solidFill>
                  <a:schemeClr val="accent1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Hello everyone,                                                Welcome </a:t>
            </a:r>
            <a:r>
              <a:rPr lang="en-IN" sz="2800" dirty="0">
                <a:solidFill>
                  <a:srgbClr val="00B05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MasterSoft </a:t>
            </a:r>
            <a:r>
              <a:rPr lang="en-IN" sz="2800" dirty="0">
                <a:solidFill>
                  <a:schemeClr val="accent1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</a:t>
            </a:r>
            <a:r>
              <a:rPr lang="en-IN" sz="2800" dirty="0">
                <a:solidFill>
                  <a:srgbClr val="00B05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Login.</a:t>
            </a:r>
          </a:p>
          <a:p>
            <a:pPr algn="ctr"/>
            <a:endParaRPr lang="en-IN" sz="2800" dirty="0">
              <a:latin typeface="Bahnschrift SemiBold SemiCondensed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8605" y="4940045"/>
            <a:ext cx="6466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chemeClr val="accent1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Let’s understand how you can </a:t>
            </a:r>
            <a:r>
              <a:rPr lang="en-IN" sz="2000" dirty="0">
                <a:solidFill>
                  <a:srgbClr val="00B05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2000" dirty="0">
                <a:solidFill>
                  <a:srgbClr val="00B05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uccessfully </a:t>
            </a:r>
            <a:r>
              <a:rPr lang="en-IN" sz="2000" dirty="0">
                <a:solidFill>
                  <a:srgbClr val="00B05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2000" dirty="0">
                <a:solidFill>
                  <a:srgbClr val="00B05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omplete </a:t>
            </a:r>
            <a:r>
              <a:rPr lang="en-IN" sz="2000" dirty="0">
                <a:solidFill>
                  <a:srgbClr val="00B05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IN" sz="2000" dirty="0">
                <a:solidFill>
                  <a:srgbClr val="00B05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nline Registration </a:t>
            </a:r>
            <a:r>
              <a:rPr lang="en-IN" sz="2000" dirty="0">
                <a:solidFill>
                  <a:srgbClr val="00B05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2000" dirty="0">
                <a:solidFill>
                  <a:srgbClr val="00B05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rocess.</a:t>
            </a:r>
          </a:p>
          <a:p>
            <a:pPr algn="ctr"/>
            <a:endParaRPr lang="en-IN" sz="2000" dirty="0">
              <a:latin typeface="Bahnschrift SemiBold SemiCondensed" panose="020B0502040204020203" pitchFamily="34" charset="0"/>
            </a:endParaRPr>
          </a:p>
        </p:txBody>
      </p:sp>
      <p:pic>
        <p:nvPicPr>
          <p:cNvPr id="9" name="image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2651" y="2589563"/>
            <a:ext cx="4818697" cy="17239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ADDRESS DETAILS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425" y="905510"/>
            <a:ext cx="8815070" cy="1417320"/>
          </a:xfrm>
        </p:spPr>
        <p:txBody>
          <a:bodyPr/>
          <a:lstStyle/>
          <a:p>
            <a:pPr marL="114300" indent="0" algn="ctr">
              <a:buNone/>
            </a:pP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Step8: Next page is </a:t>
            </a:r>
            <a:r>
              <a:rPr lang="en-IN" sz="1800" dirty="0">
                <a:solidFill>
                  <a:srgbClr val="FF000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ddress </a:t>
            </a:r>
            <a:r>
              <a:rPr lang="en-IN" sz="1800" dirty="0">
                <a:solidFill>
                  <a:srgbClr val="FF000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etails Page, 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here 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student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need to fill 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their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Personal or Local address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. Once the student complete filling the personal details then they need to click on 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“Save and Next Button". </a:t>
            </a:r>
            <a:r>
              <a:rPr lang="en-US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If both </a:t>
            </a:r>
            <a:r>
              <a:rPr lang="en-US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Address </a:t>
            </a:r>
            <a:r>
              <a:rPr lang="en-US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are </a:t>
            </a:r>
            <a:r>
              <a:rPr lang="en-US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Same</a:t>
            </a:r>
            <a:r>
              <a:rPr lang="en-US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then click on </a:t>
            </a:r>
            <a:r>
              <a:rPr lang="en-US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“Same as Permanent Address” option </a:t>
            </a:r>
            <a:r>
              <a:rPr lang="en-US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present on screen. Once </a:t>
            </a:r>
            <a:r>
              <a:rPr lang="en-US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student</a:t>
            </a:r>
            <a:r>
              <a:rPr lang="en-US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complete filling the address details form then click on </a:t>
            </a:r>
            <a:r>
              <a:rPr lang="en-US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“Save and Next Button". </a:t>
            </a:r>
            <a:endParaRPr lang="en-IN" sz="1800" dirty="0">
              <a:effectLst/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en-IN" sz="1600" dirty="0">
              <a:solidFill>
                <a:srgbClr val="FF0000"/>
              </a:solidFill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l">
              <a:buNone/>
            </a:pPr>
            <a:endParaRPr lang="en-US" sz="1600" dirty="0">
              <a:solidFill>
                <a:srgbClr val="FF0000"/>
              </a:solidFill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477626"/>
            <a:ext cx="8932991" cy="42576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EDUCATION DETAILS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" y="977900"/>
            <a:ext cx="8858250" cy="1293495"/>
          </a:xfrm>
        </p:spPr>
        <p:txBody>
          <a:bodyPr/>
          <a:lstStyle/>
          <a:p>
            <a:pPr marL="114300" indent="0" algn="ctr">
              <a:buNone/>
            </a:pP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Step9: Next page is </a:t>
            </a:r>
            <a:r>
              <a:rPr lang="en-IN" sz="1800" dirty="0">
                <a:solidFill>
                  <a:srgbClr val="FF000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Education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IN" sz="1800" dirty="0">
                <a:solidFill>
                  <a:srgbClr val="FF000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etails Page, 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here 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student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need to fill the Education Details of the 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Last School/College attended</a:t>
            </a:r>
            <a:r>
              <a:rPr lang="en-US" alt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,Exam Level,Exam Name,Board,etc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Further </a:t>
            </a:r>
            <a:r>
              <a:rPr lang="en-US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click on </a:t>
            </a:r>
            <a:r>
              <a:rPr lang="en-US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"Add" button </a:t>
            </a:r>
            <a:r>
              <a:rPr lang="en-US" sz="1800" dirty="0">
                <a:solidFill>
                  <a:schemeClr val="tx1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to add the </a:t>
            </a:r>
            <a:r>
              <a:rPr lang="en-US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Education Details. Exam level 10</a:t>
            </a:r>
            <a:r>
              <a:rPr lang="en-US" sz="1800" baseline="300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th</a:t>
            </a:r>
            <a:r>
              <a:rPr lang="en-US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and 12</a:t>
            </a:r>
            <a:r>
              <a:rPr lang="en-US" sz="1800" baseline="300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th</a:t>
            </a:r>
            <a:r>
              <a:rPr lang="en-US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both are mandatory to fill.           </a:t>
            </a:r>
            <a:br>
              <a:rPr lang="en-US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</a:br>
            <a:r>
              <a:rPr lang="en-US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(Note: Student can add multiple Education Details as Per the College </a:t>
            </a:r>
            <a:r>
              <a:rPr lang="en-US" sz="1800" dirty="0">
                <a:solidFill>
                  <a:srgbClr val="FF000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R</a:t>
            </a:r>
            <a:r>
              <a:rPr lang="en-US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equirement).</a:t>
            </a:r>
            <a:endParaRPr lang="en-US" sz="1100" dirty="0">
              <a:solidFill>
                <a:srgbClr val="FF0000"/>
              </a:solidFill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4639310" y="3790315"/>
            <a:ext cx="2079625" cy="84137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" y="2271394"/>
            <a:ext cx="8839200" cy="42522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ym typeface="+mn-ea"/>
              </a:rPr>
              <a:t>PHOTO &amp; SIGNATURE DETAILS</a:t>
            </a:r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107315" y="988060"/>
            <a:ext cx="8862060" cy="1038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Next page is </a:t>
            </a:r>
            <a:r>
              <a:rPr lang="en-IN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Photo and Signature </a:t>
            </a:r>
            <a:r>
              <a:rPr lang="en-IN" dirty="0">
                <a:solidFill>
                  <a:srgbClr val="FF000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en-IN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age, </a:t>
            </a:r>
            <a:r>
              <a:rPr lang="en-IN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here </a:t>
            </a:r>
            <a:r>
              <a:rPr lang="en-IN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student </a:t>
            </a:r>
            <a:r>
              <a:rPr lang="en-IN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need to </a:t>
            </a:r>
            <a:r>
              <a:rPr lang="en-IN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Upload Your Photo and Signature.</a:t>
            </a:r>
            <a:r>
              <a:rPr lang="en-IN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Click on the </a:t>
            </a:r>
            <a:r>
              <a:rPr lang="en-IN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Upload Photo and Upload Signature button </a:t>
            </a:r>
            <a:r>
              <a:rPr lang="en-IN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and select the valid file. Once you complete </a:t>
            </a:r>
            <a:r>
              <a:rPr lang="en-IN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uploading </a:t>
            </a:r>
            <a:r>
              <a:rPr lang="en-IN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photo and signature then click on </a:t>
            </a:r>
            <a:r>
              <a:rPr lang="en-IN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“Save and Next Button". </a:t>
            </a:r>
            <a:br>
              <a:rPr lang="en-IN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</a:br>
            <a:r>
              <a:rPr lang="en-IN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(Note: photo size should be max 500kb and Signature size should be max 300kb).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6" y="2026285"/>
            <a:ext cx="8807450" cy="43335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COURSE SELECTION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115" y="977900"/>
            <a:ext cx="8322310" cy="1217295"/>
          </a:xfrm>
        </p:spPr>
        <p:txBody>
          <a:bodyPr/>
          <a:lstStyle/>
          <a:p>
            <a:pPr marL="114300" algn="l">
              <a:buNone/>
            </a:pP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1</a:t>
            </a:r>
            <a:r>
              <a:rPr lang="en-US" alt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Next page is </a:t>
            </a:r>
            <a:r>
              <a:rPr lang="en-IN" sz="1800" dirty="0">
                <a:solidFill>
                  <a:srgbClr val="FF000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the course 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14300" algn="l">
              <a:buNone/>
            </a:pP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“Save and Next”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Button to proceed further. </a:t>
            </a:r>
          </a:p>
          <a:p>
            <a:pPr marL="114300" indent="0">
              <a:buNone/>
            </a:pPr>
            <a:endParaRPr lang="en-US" sz="1600" dirty="0">
              <a:solidFill>
                <a:srgbClr val="FF0000"/>
              </a:solidFill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245745" y="3803650"/>
            <a:ext cx="2606040" cy="4502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787358"/>
            <a:ext cx="8934450" cy="4517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6BAAE8-D368-40C3-9C9A-2B997B8EC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867" y="3984977"/>
            <a:ext cx="3002844" cy="23202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LAST QUALIFING EXAM DETAILS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9307" y="968991"/>
            <a:ext cx="65986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/>
            <a:r>
              <a:rPr lang="en-IN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11: Next page is </a:t>
            </a:r>
            <a:r>
              <a:rPr lang="en-IN" dirty="0">
                <a:solidFill>
                  <a:srgbClr val="FF000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Qualifying Exam Details: Here 12</a:t>
            </a:r>
            <a:r>
              <a:rPr lang="en-IN" baseline="30000" dirty="0">
                <a:solidFill>
                  <a:srgbClr val="FF000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IN" dirty="0">
                <a:solidFill>
                  <a:srgbClr val="FF000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Class details need to be added.</a:t>
            </a:r>
          </a:p>
          <a:p>
            <a:pPr marL="114300"/>
            <a:r>
              <a:rPr lang="en-IN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</a:t>
            </a:r>
            <a:r>
              <a:rPr lang="en-IN" dirty="0">
                <a:solidFill>
                  <a:srgbClr val="FF000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“Save and Next”</a:t>
            </a:r>
            <a:r>
              <a:rPr lang="en-IN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Button to proceed further. </a:t>
            </a:r>
          </a:p>
          <a:p>
            <a:pPr marL="114300" indent="0">
              <a:buNone/>
            </a:pPr>
            <a:endParaRPr lang="en-US" sz="1200" dirty="0">
              <a:solidFill>
                <a:srgbClr val="FF0000"/>
              </a:solidFill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54021"/>
            <a:ext cx="885825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82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DOCUMENT DETAILS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190" y="963930"/>
            <a:ext cx="8778875" cy="1421765"/>
          </a:xfrm>
        </p:spPr>
        <p:txBody>
          <a:bodyPr/>
          <a:lstStyle/>
          <a:p>
            <a:pPr marL="114300" indent="0" algn="ctr">
              <a:buNone/>
            </a:pP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Step1</a:t>
            </a:r>
            <a:r>
              <a:rPr lang="en-US" alt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: Next page is 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Document Details Page, 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here 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student 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need to submit all the 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Required Documents which are Mandatory.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Click on the 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Upload Documents button 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and select the </a:t>
            </a:r>
            <a:r>
              <a:rPr lang="en-IN" sz="1800" dirty="0">
                <a:solidFill>
                  <a:srgbClr val="FF000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esired </a:t>
            </a:r>
            <a:r>
              <a:rPr lang="en-IN" sz="1800" dirty="0">
                <a:solidFill>
                  <a:srgbClr val="FF000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ocument 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which students want to upload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Once 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students 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complete submitting 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all the 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documents then they need to click on 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“Submit Button". (Note: Document max size should 200kb)</a:t>
            </a:r>
            <a:endParaRPr lang="en-IN" sz="1800" dirty="0">
              <a:solidFill>
                <a:srgbClr val="FF0000"/>
              </a:solidFill>
              <a:effectLst/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en-IN" sz="1800" dirty="0">
              <a:solidFill>
                <a:srgbClr val="FF0000"/>
              </a:solidFill>
              <a:effectLst/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en-IN" sz="1400" dirty="0">
              <a:solidFill>
                <a:srgbClr val="FF0000"/>
              </a:solidFill>
              <a:effectLst/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3775D4-C150-4204-BDB2-79F57243F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3867"/>
            <a:ext cx="9144000" cy="38269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70631"/>
            <a:ext cx="8903146" cy="630879"/>
          </a:xfrm>
        </p:spPr>
        <p:txBody>
          <a:bodyPr/>
          <a:lstStyle/>
          <a:p>
            <a:r>
              <a:rPr lang="en-US" sz="2800" dirty="0"/>
              <a:t>FYBA NEP SUBJECT DETAILS : 3 choices allowed</a:t>
            </a:r>
            <a:br>
              <a:rPr lang="en-US" sz="2800" dirty="0"/>
            </a:br>
            <a:endParaRPr lang="en-US" sz="1800" b="0" dirty="0">
              <a:solidFill>
                <a:srgbClr val="FF0000"/>
              </a:solidFill>
              <a:latin typeface="Bahnschrift SemiBold SemiCondensed" panose="020B0502040204020203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903111"/>
            <a:ext cx="8877300" cy="547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57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2604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FYBA NEP SUBJECT DETAILS : 3 choices allowed</a:t>
            </a:r>
          </a:p>
          <a:p>
            <a:r>
              <a:rPr lang="en-US" sz="1800" dirty="0">
                <a:solidFill>
                  <a:srgbClr val="FF0000"/>
                </a:solidFill>
                <a:latin typeface="Bahnschrift SemiBold SemiCondensed" panose="020B0502040204020203" pitchFamily="34" charset="0"/>
                <a:cs typeface="Times New Roman" panose="02020603050405020304" pitchFamily="18" charset="0"/>
                <a:sym typeface="Calibri" panose="020F0502020204030204"/>
              </a:rPr>
              <a:t>Select Minor Group add Minor Discipline against  every major selected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0A361F-2C88-4A44-A61D-8EABC21D5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0489"/>
            <a:ext cx="9144000" cy="5023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1A164A-56ED-4383-9D32-BCC60EF2F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844" y="2109787"/>
            <a:ext cx="3567289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33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2604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FYBSc</a:t>
            </a:r>
            <a:r>
              <a:rPr lang="en-US" sz="2800" dirty="0"/>
              <a:t> NEP SUBJECT DETAILS : 3 choices allowed</a:t>
            </a:r>
          </a:p>
          <a:p>
            <a:r>
              <a:rPr lang="en-US" sz="1800" dirty="0">
                <a:solidFill>
                  <a:srgbClr val="FF0000"/>
                </a:solidFill>
                <a:latin typeface="Bahnschrift SemiBold SemiCondensed" panose="020B0502040204020203" pitchFamily="34" charset="0"/>
                <a:cs typeface="Times New Roman" panose="02020603050405020304" pitchFamily="18" charset="0"/>
                <a:sym typeface="Calibri" panose="020F0502020204030204"/>
              </a:rPr>
              <a:t>Select Major Group Only (Please note Minor Group is not applicable for </a:t>
            </a:r>
            <a:r>
              <a:rPr lang="en-US" sz="1800" dirty="0" err="1">
                <a:solidFill>
                  <a:srgbClr val="FF0000"/>
                </a:solidFill>
                <a:latin typeface="Bahnschrift SemiBold SemiCondensed" panose="020B0502040204020203" pitchFamily="34" charset="0"/>
                <a:cs typeface="Times New Roman" panose="02020603050405020304" pitchFamily="18" charset="0"/>
                <a:sym typeface="Calibri" panose="020F0502020204030204"/>
              </a:rPr>
              <a:t>FYBSc</a:t>
            </a:r>
            <a:r>
              <a:rPr lang="en-US" sz="1800" dirty="0">
                <a:solidFill>
                  <a:srgbClr val="FF0000"/>
                </a:solidFill>
                <a:latin typeface="Bahnschrift SemiBold SemiCondensed" panose="020B0502040204020203" pitchFamily="34" charset="0"/>
                <a:cs typeface="Times New Roman" panose="02020603050405020304" pitchFamily="18" charset="0"/>
                <a:sym typeface="Calibri" panose="020F0502020204030204"/>
              </a:rPr>
              <a:t>. Students)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09FD7E-3A98-481E-AA75-8ED157AA0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4801"/>
            <a:ext cx="9144000" cy="4665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E713EA-83D2-4399-AC7A-9BDA9B5D3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0" y="2607733"/>
            <a:ext cx="4289778" cy="191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86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PAYMENT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692150" y="1149985"/>
            <a:ext cx="59416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635" y="798830"/>
            <a:ext cx="91433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107315" y="1023620"/>
            <a:ext cx="86531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14300" algn="l">
              <a:buNone/>
            </a:pP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Step 1</a:t>
            </a:r>
            <a:r>
              <a:rPr lang="en-US" alt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: Please click on 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“PAY NOW”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button to complete the Payment process</a:t>
            </a:r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85DF6-C844-412D-8EBB-8268CF4B3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9204"/>
            <a:ext cx="9144000" cy="48374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400" dirty="0"/>
              <a:t>USER CREATION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870995"/>
            <a:ext cx="8229600" cy="4525963"/>
          </a:xfrm>
        </p:spPr>
        <p:txBody>
          <a:bodyPr/>
          <a:lstStyle/>
          <a:p>
            <a:pPr marL="114300" indent="0" algn="ctr">
              <a:buNone/>
            </a:pP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Step1: 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lick on</a:t>
            </a:r>
            <a:r>
              <a:rPr lang="en-US" alt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IN" sz="1800" b="1" u="sng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https://enrollonline.co.in/Registration/Apply/SCWM</a:t>
            </a:r>
            <a:r>
              <a:rPr lang="en-IN" sz="1800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IN" sz="1800" dirty="0">
                <a:solidFill>
                  <a:schemeClr val="tx1"/>
                </a:solidFill>
                <a:latin typeface="Bahnschrift SemiBold SemiCondensed" panose="020B0502040204020203" pitchFamily="34" charset="0"/>
                <a:sym typeface="+mn-ea"/>
              </a:rPr>
              <a:t>to visit</a:t>
            </a:r>
            <a:r>
              <a:rPr lang="en-IN" sz="1800" dirty="0">
                <a:solidFill>
                  <a:srgbClr val="FF0000"/>
                </a:solidFill>
                <a:latin typeface="Bahnschrift SemiBold SemiCondensed" panose="020B0502040204020203" pitchFamily="34" charset="0"/>
                <a:sym typeface="+mn-ea"/>
              </a:rPr>
              <a:t> Student Portal </a:t>
            </a:r>
            <a:r>
              <a:rPr lang="en-IN" sz="1800" dirty="0">
                <a:solidFill>
                  <a:schemeClr val="tx1"/>
                </a:solidFill>
                <a:latin typeface="Bahnschrift SemiBold SemiCondensed" panose="020B0502040204020203" pitchFamily="34" charset="0"/>
                <a:sym typeface="+mn-ea"/>
              </a:rPr>
              <a:t>and then </a:t>
            </a:r>
            <a:r>
              <a:rPr lang="en-IN" sz="1800" dirty="0">
                <a:solidFill>
                  <a:srgbClr val="FF0000"/>
                </a:solidFill>
                <a:latin typeface="Bahnschrift SemiBold SemiCondensed" panose="020B0502040204020203" pitchFamily="34" charset="0"/>
                <a:sym typeface="+mn-ea"/>
              </a:rPr>
              <a:t>Create New Student Account </a:t>
            </a:r>
            <a:r>
              <a:rPr lang="en-IN" sz="1800" dirty="0">
                <a:solidFill>
                  <a:schemeClr val="tx1"/>
                </a:solidFill>
                <a:latin typeface="Bahnschrift SemiBold SemiCondensed" panose="020B0502040204020203" pitchFamily="34" charset="0"/>
                <a:sym typeface="+mn-ea"/>
              </a:rPr>
              <a:t>on the portal by filling the required details such as </a:t>
            </a:r>
            <a:r>
              <a:rPr lang="en-US" sz="1800" dirty="0">
                <a:solidFill>
                  <a:schemeClr val="tx1"/>
                </a:solidFill>
                <a:latin typeface="Bahnschrift SemiBold SemiCondensed" panose="020B0502040204020203" pitchFamily="34" charset="0"/>
                <a:sym typeface="+mn-ea"/>
              </a:rPr>
              <a:t>Username, Password, Mobile Number and Email ID as shown below. </a:t>
            </a:r>
            <a:r>
              <a:rPr lang="en-IN" sz="1800" dirty="0">
                <a:solidFill>
                  <a:srgbClr val="FF0000"/>
                </a:solidFill>
                <a:latin typeface="Bahnschrift SemiBold SemiCondensed" panose="020B0502040204020203" pitchFamily="34" charset="0"/>
                <a:sym typeface="+mn-ea"/>
              </a:rPr>
              <a:t>Once you complete filling all the required details then click on Register button present on the screen. </a:t>
            </a:r>
            <a:endParaRPr lang="en-IN" sz="1800" dirty="0">
              <a:solidFill>
                <a:srgbClr val="FF0000"/>
              </a:solidFill>
              <a:effectLst/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en-IN" sz="1800" dirty="0">
              <a:solidFill>
                <a:srgbClr val="FF0000"/>
              </a:solidFill>
              <a:effectLst/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3322" y="2489042"/>
            <a:ext cx="1074655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892734" y="4149228"/>
            <a:ext cx="159258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2892734" y="4677878"/>
            <a:ext cx="2129750" cy="307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529" y="2494903"/>
            <a:ext cx="3755567" cy="406966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PREVIEW/CONFIRM APPLICATION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06680" y="982345"/>
            <a:ext cx="88969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algn="l">
              <a:buSzTx/>
            </a:pP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STEP 1</a:t>
            </a:r>
            <a:r>
              <a:rPr lang="en-US" alt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: Click on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‘PREVIEW APPLICATION’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button to check all the details entered by you in the form are correct. If any 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Correction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is there then please do the necessary changes and Click on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‘CONFIRM APPLICATION’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t="6226"/>
          <a:stretch>
            <a:fillRect/>
          </a:stretch>
        </p:blipFill>
        <p:spPr>
          <a:xfrm>
            <a:off x="123825" y="2136775"/>
            <a:ext cx="8896350" cy="40862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15616" y="3183967"/>
            <a:ext cx="6912768" cy="490066"/>
          </a:xfrm>
        </p:spPr>
        <p:txBody>
          <a:bodyPr/>
          <a:lstStyle/>
          <a:p>
            <a:pPr algn="ctr"/>
            <a:r>
              <a:rPr lang="en-IN" sz="5400" dirty="0"/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200" dirty="0"/>
              <a:t>GET USERNAME &amp; PASSWORD THROUGH MOBILE/EMAIL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8368"/>
            <a:ext cx="8229600" cy="4525963"/>
          </a:xfrm>
        </p:spPr>
        <p:txBody>
          <a:bodyPr/>
          <a:lstStyle/>
          <a:p>
            <a:pPr marL="114300" algn="l">
              <a:buNone/>
            </a:pP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Step2: Once you finish 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Creating New Student Account, 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You will be able to see a pop-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up message saying that </a:t>
            </a:r>
            <a:r>
              <a:rPr lang="en-IN" sz="1800" dirty="0">
                <a:solidFill>
                  <a:srgbClr val="FF000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Registered Successfully! Username and Password Send On Registered Mobile No). Press “OK” to continue</a:t>
            </a:r>
            <a:endParaRPr 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355600" y="2120900"/>
            <a:ext cx="9505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DEMO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64300" y="2011503"/>
            <a:ext cx="232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DEMO COLLEGE</a:t>
            </a:r>
          </a:p>
          <a:p>
            <a:pPr algn="ctr"/>
            <a:r>
              <a:rPr lang="en-IN" sz="1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Andheri (East), Mumbai - </a:t>
            </a:r>
            <a:r>
              <a:rPr lang="en-IN" sz="1000" b="0" i="0" dirty="0">
                <a:solidFill>
                  <a:schemeClr val="bg1"/>
                </a:solidFill>
                <a:effectLst/>
                <a:latin typeface="Bahnschrift SemiBold" panose="020B0502040204020203" pitchFamily="34" charset="0"/>
              </a:rPr>
              <a:t>400069</a:t>
            </a:r>
            <a:endParaRPr lang="en-IN" sz="10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1500" y="3420869"/>
            <a:ext cx="3263900" cy="1022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843848"/>
            <a:ext cx="8801100" cy="44477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TEXT MESSAGE CONFIRMATION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24" y="945884"/>
            <a:ext cx="8229600" cy="4525963"/>
          </a:xfrm>
        </p:spPr>
        <p:txBody>
          <a:bodyPr/>
          <a:lstStyle/>
          <a:p>
            <a:pPr marL="114300" indent="0" algn="ctr">
              <a:buNone/>
            </a:pP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Step3: On entering the mobile number, username and password will be generated and send on your registered 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Mobile Number or Email-id Respectively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. </a:t>
            </a:r>
            <a:endParaRPr lang="en-IN" sz="1800" dirty="0">
              <a:latin typeface="Bahnschrift SemiBold SemiCondensed" panose="020B0502040204020203" pitchFamily="34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en-US" sz="1800" dirty="0">
              <a:solidFill>
                <a:srgbClr val="FF0000"/>
              </a:solidFill>
              <a:latin typeface="Bahnschrift SemiBold SemiCondensed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90459"/>
          <a:stretch>
            <a:fillRect/>
          </a:stretch>
        </p:blipFill>
        <p:spPr>
          <a:xfrm>
            <a:off x="811259" y="2164554"/>
            <a:ext cx="2829983" cy="6000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64568"/>
          <a:stretch>
            <a:fillRect/>
          </a:stretch>
        </p:blipFill>
        <p:spPr>
          <a:xfrm>
            <a:off x="740255" y="2840281"/>
            <a:ext cx="2900987" cy="22841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8661"/>
          <a:stretch>
            <a:fillRect/>
          </a:stretch>
        </p:blipFill>
        <p:spPr>
          <a:xfrm>
            <a:off x="3933977" y="4351710"/>
            <a:ext cx="4682066" cy="22140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50136" y="3481754"/>
            <a:ext cx="577601" cy="158261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993288" y="3634153"/>
            <a:ext cx="751291" cy="127721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1516931" y="3419091"/>
            <a:ext cx="6003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b="1" dirty="0">
                <a:latin typeface="Arial Nova Light" panose="020B0304020202020204" pitchFamily="34" charset="0"/>
              </a:rPr>
              <a:t>Student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82821" y="3560884"/>
            <a:ext cx="9061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b="1" dirty="0">
                <a:latin typeface="Arial Nova Light" panose="020B0304020202020204" pitchFamily="34" charset="0"/>
              </a:rPr>
              <a:t>Student@123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0255" y="2195873"/>
            <a:ext cx="2981391" cy="2876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21" name="TextBox 20"/>
          <p:cNvSpPr txBox="1"/>
          <p:nvPr/>
        </p:nvSpPr>
        <p:spPr>
          <a:xfrm>
            <a:off x="3963389" y="4457857"/>
            <a:ext cx="4910554" cy="18241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6983910" y="5239282"/>
            <a:ext cx="1393373" cy="1306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6918017" y="5189180"/>
            <a:ext cx="21753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>
                <a:solidFill>
                  <a:srgbClr val="7575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and Password is: Student@123</a:t>
            </a:r>
          </a:p>
        </p:txBody>
      </p:sp>
      <p:sp>
        <p:nvSpPr>
          <p:cNvPr id="29" name="Arrow: Up 28"/>
          <p:cNvSpPr/>
          <p:nvPr/>
        </p:nvSpPr>
        <p:spPr>
          <a:xfrm rot="5400000">
            <a:off x="3382185" y="5146344"/>
            <a:ext cx="363405" cy="101441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Arrow: Up 29"/>
          <p:cNvSpPr/>
          <p:nvPr/>
        </p:nvSpPr>
        <p:spPr>
          <a:xfrm rot="16200000">
            <a:off x="3843183" y="3050928"/>
            <a:ext cx="363405" cy="101441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4567006" y="3370505"/>
            <a:ext cx="185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>
                <a:solidFill>
                  <a:schemeClr val="bg2"/>
                </a:solidFill>
                <a:latin typeface="Bahnschrift SemiBold SemiCondensed" panose="020B0502040204020203" pitchFamily="34" charset="0"/>
              </a:rPr>
              <a:t>MOBILE NUMBER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01907" y="5475731"/>
            <a:ext cx="185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800" dirty="0">
                <a:solidFill>
                  <a:schemeClr val="bg2"/>
                </a:solidFill>
                <a:latin typeface="Bahnschrift SemiBold SemiCondensed" panose="020B0502040204020203" pitchFamily="34" charset="0"/>
              </a:rPr>
              <a:t>EMAIL ID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STUDENT LOGIN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980117"/>
            <a:ext cx="8229600" cy="4525963"/>
          </a:xfrm>
        </p:spPr>
        <p:txBody>
          <a:bodyPr/>
          <a:lstStyle/>
          <a:p>
            <a:pPr marL="1143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Step4: Click on 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“Go To Login” button 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present on the bottom of screen. Now enter the credentials which you have received and click on the login option to 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Successfully Login To The System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.</a:t>
            </a:r>
            <a:endParaRPr lang="en-IN" sz="1800" dirty="0">
              <a:effectLst/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IN" sz="1800" dirty="0">
              <a:effectLst/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en-IN" dirty="0">
              <a:latin typeface="Bahnschrift SemiBold SemiCondensed" panose="020B0502040204020203" pitchFamily="34" charset="0"/>
            </a:endParaRPr>
          </a:p>
        </p:txBody>
      </p:sp>
      <p:sp>
        <p:nvSpPr>
          <p:cNvPr id="14" name="Arrow: Up 13"/>
          <p:cNvSpPr/>
          <p:nvPr/>
        </p:nvSpPr>
        <p:spPr>
          <a:xfrm rot="18701080">
            <a:off x="4310576" y="5726948"/>
            <a:ext cx="509494" cy="775043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Arrow: Up 14"/>
          <p:cNvSpPr/>
          <p:nvPr/>
        </p:nvSpPr>
        <p:spPr>
          <a:xfrm rot="18701080">
            <a:off x="6306703" y="5270653"/>
            <a:ext cx="509494" cy="775043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5198533" y="3487881"/>
            <a:ext cx="1253067" cy="2543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5198532" y="3454015"/>
            <a:ext cx="1253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1600" dirty="0">
              <a:solidFill>
                <a:srgbClr val="75757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95" y="2036469"/>
            <a:ext cx="3755567" cy="4069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361" y="2571786"/>
            <a:ext cx="3800475" cy="2638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TERMS AND INSTRUCTIONS PAGE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7116"/>
            <a:ext cx="8229600" cy="4525963"/>
          </a:xfrm>
        </p:spPr>
        <p:txBody>
          <a:bodyPr/>
          <a:lstStyle/>
          <a:p>
            <a:pPr marL="114300" indent="0" algn="ctr">
              <a:buNone/>
            </a:pP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Step5: This 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is 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Terms and Condition Page. 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Here student have to simply click </a:t>
            </a:r>
            <a:r>
              <a:rPr lang="en-IN" sz="1800" dirty="0">
                <a:solidFill>
                  <a:srgbClr val="FF000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on “Accept” button 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to proceed further. 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endParaRPr lang="en-IN" sz="1800" dirty="0"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en-IN" sz="1800" dirty="0">
              <a:effectLst/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706158"/>
            <a:ext cx="778933" cy="406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990600"/>
            <a:ext cx="889635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COURSE LEVEL SELECTION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320" y="1045845"/>
            <a:ext cx="8340725" cy="4526280"/>
          </a:xfrm>
        </p:spPr>
        <p:txBody>
          <a:bodyPr/>
          <a:lstStyle/>
          <a:p>
            <a:pPr marL="114300" algn="l">
              <a:buNone/>
            </a:pP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6: Select Course level</a:t>
            </a:r>
            <a:r>
              <a:rPr lang="en-IN" altLang="en-IN" sz="1800" dirty="0">
                <a:solidFill>
                  <a:srgbClr val="FF000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UNDER GRADUATE 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drop down   </a:t>
            </a:r>
          </a:p>
          <a:p>
            <a:pPr marL="114300" algn="l">
              <a:buNone/>
            </a:pPr>
            <a:endParaRPr lang="en-IN" sz="1800" dirty="0"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algn="l">
              <a:buNone/>
            </a:pP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To proceed further click on </a:t>
            </a:r>
            <a:r>
              <a:rPr lang="en-IN" sz="1800" dirty="0">
                <a:solidFill>
                  <a:srgbClr val="FF000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“Continue”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button.</a:t>
            </a:r>
          </a:p>
          <a:p>
            <a:pPr marL="114300" algn="l">
              <a:buNone/>
            </a:pPr>
            <a:endParaRPr lang="en-IN" sz="1800" dirty="0"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Arrow: Up 14"/>
          <p:cNvSpPr/>
          <p:nvPr/>
        </p:nvSpPr>
        <p:spPr>
          <a:xfrm rot="5400000">
            <a:off x="298807" y="3207636"/>
            <a:ext cx="466858" cy="736600"/>
          </a:xfrm>
          <a:prstGeom prst="upArrow">
            <a:avLst>
              <a:gd name="adj1" fmla="val 56038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88197-1FF7-4B3E-92CC-87E2A553C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8518"/>
            <a:ext cx="9144000" cy="5540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PERSONAL DETAILS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50" y="935990"/>
            <a:ext cx="8886190" cy="963930"/>
          </a:xfrm>
        </p:spPr>
        <p:txBody>
          <a:bodyPr/>
          <a:lstStyle/>
          <a:p>
            <a:pPr marL="114300" indent="0" algn="ctr">
              <a:buNone/>
            </a:pP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Step7: This is 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Personal Details Page, </a:t>
            </a:r>
            <a:r>
              <a:rPr lang="en-IN" sz="1800" dirty="0">
                <a:solidFill>
                  <a:schemeClr val="tx1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h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ere student 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need to enter their Personal 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etails 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Such as 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first name, middle name, last name, email, gender etc.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(Please note that all the red mark fields are mandatory). </a:t>
            </a:r>
          </a:p>
          <a:p>
            <a:pPr marL="114300" indent="0" algn="ctr">
              <a:buNone/>
            </a:pPr>
            <a:endParaRPr lang="en-IN" sz="1800" dirty="0">
              <a:solidFill>
                <a:srgbClr val="FF0000"/>
              </a:solidFill>
              <a:effectLst/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en-IN" sz="1800" dirty="0">
              <a:solidFill>
                <a:srgbClr val="FF0000"/>
              </a:solidFill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en-IN" sz="1800" dirty="0">
              <a:solidFill>
                <a:srgbClr val="FF0000"/>
              </a:solidFill>
              <a:effectLst/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en-US" sz="1100" dirty="0">
              <a:solidFill>
                <a:srgbClr val="FF0000"/>
              </a:solidFill>
              <a:effectLst/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15" y="1899920"/>
            <a:ext cx="8772525" cy="46510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" y="403225"/>
            <a:ext cx="6706235" cy="492760"/>
          </a:xfrm>
        </p:spPr>
        <p:txBody>
          <a:bodyPr/>
          <a:lstStyle/>
          <a:p>
            <a:r>
              <a:rPr lang="en-IN" dirty="0">
                <a:sym typeface="+mn-ea"/>
              </a:rPr>
              <a:t>PERSONAL DETAILS</a:t>
            </a:r>
            <a:br>
              <a:rPr lang="en-IN" dirty="0"/>
            </a:b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165100" y="895985"/>
            <a:ext cx="8813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Step7: </a:t>
            </a:r>
            <a:r>
              <a:rPr lang="en-IN" sz="1800" dirty="0">
                <a:solidFill>
                  <a:schemeClr val="dk1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Once the student complete filling the personal details then they need to click on </a:t>
            </a:r>
            <a:r>
              <a:rPr lang="en-IN" sz="1800" dirty="0">
                <a:solidFill>
                  <a:srgbClr val="FF000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“Save and Next Button". (Please note that all the red mark fields are mandatory).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541144"/>
            <a:ext cx="8696325" cy="35049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3A1FDF-E3E2-4606-8BCA-E918C3731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15467"/>
            <a:ext cx="9144000" cy="14159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851</Words>
  <Application>Microsoft Office PowerPoint</Application>
  <PresentationFormat>On-screen Show (4:3)</PresentationFormat>
  <Paragraphs>65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 Nova Light</vt:lpstr>
      <vt:lpstr>Arial</vt:lpstr>
      <vt:lpstr>Book Antiqua</vt:lpstr>
      <vt:lpstr>Times New Roman</vt:lpstr>
      <vt:lpstr>Bahnschrift SemiBold SemiCondensed</vt:lpstr>
      <vt:lpstr>Calibri</vt:lpstr>
      <vt:lpstr>Bahnschrift SemiBold Condensed</vt:lpstr>
      <vt:lpstr>Source Sans Pro</vt:lpstr>
      <vt:lpstr>Cambria</vt:lpstr>
      <vt:lpstr>Bahnschrift SemiBold</vt:lpstr>
      <vt:lpstr>Office Theme</vt:lpstr>
      <vt:lpstr>PowerPoint Presentation</vt:lpstr>
      <vt:lpstr>USER CREATION</vt:lpstr>
      <vt:lpstr>GET USERNAME &amp; PASSWORD THROUGH MOBILE/EMAIL</vt:lpstr>
      <vt:lpstr>TEXT MESSAGE CONFIRMATION </vt:lpstr>
      <vt:lpstr>STUDENT LOGIN</vt:lpstr>
      <vt:lpstr>TERMS AND INSTRUCTIONS PAGE</vt:lpstr>
      <vt:lpstr>COURSE LEVEL SELECTION</vt:lpstr>
      <vt:lpstr>PERSONAL DETAILS</vt:lpstr>
      <vt:lpstr>PERSONAL DETAILS </vt:lpstr>
      <vt:lpstr>ADDRESS DETAILS </vt:lpstr>
      <vt:lpstr>EDUCATION DETAILS </vt:lpstr>
      <vt:lpstr>PHOTO &amp; SIGNATURE DETAILS</vt:lpstr>
      <vt:lpstr>COURSE SELECTION</vt:lpstr>
      <vt:lpstr>LAST QUALIFING EXAM DETAILS</vt:lpstr>
      <vt:lpstr>DOCUMENT DETAILS</vt:lpstr>
      <vt:lpstr>FYBA NEP SUBJECT DETAILS : 3 choices allowed </vt:lpstr>
      <vt:lpstr>PowerPoint Presentation</vt:lpstr>
      <vt:lpstr>PowerPoint Presentation</vt:lpstr>
      <vt:lpstr>PAYMENT </vt:lpstr>
      <vt:lpstr>PREVIEW/CONFIRM APPLICATION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 For Viewing Result</dc:title>
  <dc:creator>AARYA DIPESH VIRA</dc:creator>
  <cp:lastModifiedBy>USER</cp:lastModifiedBy>
  <cp:revision>177</cp:revision>
  <dcterms:created xsi:type="dcterms:W3CDTF">2022-01-11T11:05:00Z</dcterms:created>
  <dcterms:modified xsi:type="dcterms:W3CDTF">2025-05-14T05:19:03Z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46561D5C59774288B8510E89C86D8779_13</vt:lpwstr>
  </property>
  <property fmtid="{D5CDD505-2E9C-101B-9397-08002B2CF9AE}" pid="3" name="KSOProductBuildVer">
    <vt:lpwstr>1033-12.2.0.16909</vt:lpwstr>
  </property>
</Properties>
</file>